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3" r:id="rId13"/>
    <p:sldId id="272" r:id="rId14"/>
    <p:sldId id="287" r:id="rId15"/>
    <p:sldId id="288" r:id="rId16"/>
    <p:sldId id="278" r:id="rId17"/>
    <p:sldId id="266" r:id="rId18"/>
    <p:sldId id="270" r:id="rId19"/>
    <p:sldId id="271" r:id="rId20"/>
    <p:sldId id="267" r:id="rId21"/>
    <p:sldId id="275" r:id="rId22"/>
    <p:sldId id="276" r:id="rId23"/>
    <p:sldId id="279" r:id="rId24"/>
    <p:sldId id="283" r:id="rId25"/>
    <p:sldId id="284" r:id="rId26"/>
    <p:sldId id="280" r:id="rId27"/>
    <p:sldId id="281" r:id="rId28"/>
    <p:sldId id="282" r:id="rId29"/>
    <p:sldId id="286" r:id="rId30"/>
    <p:sldId id="269" r:id="rId31"/>
    <p:sldId id="268" r:id="rId32"/>
    <p:sldId id="285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5B7"/>
    <a:srgbClr val="800419"/>
    <a:srgbClr val="D2C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2" autoAdjust="0"/>
    <p:restoredTop sz="96482" autoAdjust="0"/>
  </p:normalViewPr>
  <p:slideViewPr>
    <p:cSldViewPr snapToGrid="0">
      <p:cViewPr varScale="1">
        <p:scale>
          <a:sx n="85" d="100"/>
          <a:sy n="85" d="100"/>
        </p:scale>
        <p:origin x="-12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2.8857070832068041E-2"/>
          <c:w val="0.92455683985307169"/>
          <c:h val="0.797318966274119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2024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271295000</c:v>
                </c:pt>
                <c:pt idx="1">
                  <c:v>97319000</c:v>
                </c:pt>
                <c:pt idx="2">
                  <c:v>39046000</c:v>
                </c:pt>
                <c:pt idx="3">
                  <c:v>3324000</c:v>
                </c:pt>
                <c:pt idx="4">
                  <c:v>5098000</c:v>
                </c:pt>
                <c:pt idx="5">
                  <c:v>15722122</c:v>
                </c:pt>
                <c:pt idx="6">
                  <c:v>21994000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286487000</c:v>
                </c:pt>
                <c:pt idx="1">
                  <c:v>101615800</c:v>
                </c:pt>
                <c:pt idx="2">
                  <c:v>38550000</c:v>
                </c:pt>
                <c:pt idx="3">
                  <c:v>3360000</c:v>
                </c:pt>
                <c:pt idx="4">
                  <c:v>5170000</c:v>
                </c:pt>
                <c:pt idx="5">
                  <c:v>13716752</c:v>
                </c:pt>
                <c:pt idx="6">
                  <c:v>29748344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2026год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305968000</c:v>
                </c:pt>
                <c:pt idx="1">
                  <c:v>106938600</c:v>
                </c:pt>
                <c:pt idx="2">
                  <c:v>38923000</c:v>
                </c:pt>
                <c:pt idx="3">
                  <c:v>3400000</c:v>
                </c:pt>
                <c:pt idx="4">
                  <c:v>5249000</c:v>
                </c:pt>
                <c:pt idx="5">
                  <c:v>13716773</c:v>
                </c:pt>
                <c:pt idx="6">
                  <c:v>28420195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2027год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319125000</c:v>
                </c:pt>
                <c:pt idx="1">
                  <c:v>112808800</c:v>
                </c:pt>
                <c:pt idx="2">
                  <c:v>39370000</c:v>
                </c:pt>
                <c:pt idx="3">
                  <c:v>3452000</c:v>
                </c:pt>
                <c:pt idx="4">
                  <c:v>5345000</c:v>
                </c:pt>
                <c:pt idx="5">
                  <c:v>13716753</c:v>
                </c:pt>
                <c:pt idx="6">
                  <c:v>25009067.219999999</c:v>
                </c:pt>
              </c:numCache>
            </c:numRef>
          </c:val>
        </c:ser>
        <c:gapWidth val="40"/>
        <c:gapDepth val="135"/>
        <c:shape val="cylinder"/>
        <c:axId val="166162816"/>
        <c:axId val="166164352"/>
        <c:axId val="0"/>
      </c:bar3DChart>
      <c:catAx>
        <c:axId val="166162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164352"/>
        <c:crosses val="autoZero"/>
        <c:auto val="1"/>
        <c:lblAlgn val="ctr"/>
        <c:lblOffset val="100"/>
      </c:catAx>
      <c:valAx>
        <c:axId val="166164352"/>
        <c:scaling>
          <c:orientation val="minMax"/>
          <c:max val="290000000"/>
        </c:scaling>
        <c:axPos val="l"/>
        <c:majorGridlines/>
        <c:numFmt formatCode="General" sourceLinked="1"/>
        <c:tickLblPos val="nextTo"/>
        <c:crossAx val="166162816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934"/>
          <c:y val="0.1068060554468363"/>
          <c:w val="0.28071314406318026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512457762</c:v>
                </c:pt>
                <c:pt idx="1">
                  <c:v>607296000</c:v>
                </c:pt>
                <c:pt idx="2">
                  <c:v>433867000</c:v>
                </c:pt>
                <c:pt idx="3">
                  <c:v>435919000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363938547</c:v>
                </c:pt>
                <c:pt idx="1">
                  <c:v>554108300</c:v>
                </c:pt>
                <c:pt idx="2">
                  <c:v>45027700</c:v>
                </c:pt>
                <c:pt idx="3">
                  <c:v>28058100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484877600</c:v>
                </c:pt>
                <c:pt idx="1">
                  <c:v>522455400</c:v>
                </c:pt>
                <c:pt idx="2">
                  <c:v>565210400</c:v>
                </c:pt>
                <c:pt idx="3">
                  <c:v>603104500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69395209</c:v>
                </c:pt>
                <c:pt idx="1">
                  <c:v>46052000</c:v>
                </c:pt>
                <c:pt idx="2">
                  <c:v>10786700</c:v>
                </c:pt>
                <c:pt idx="3">
                  <c:v>10379700</c:v>
                </c:pt>
              </c:numCache>
            </c:numRef>
          </c:val>
        </c:ser>
        <c:shape val="cylinder"/>
        <c:axId val="114271744"/>
        <c:axId val="114273280"/>
        <c:axId val="0"/>
      </c:bar3DChart>
      <c:catAx>
        <c:axId val="1142717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73280"/>
        <c:crosses val="autoZero"/>
        <c:auto val="1"/>
        <c:lblAlgn val="ctr"/>
        <c:lblOffset val="100"/>
      </c:catAx>
      <c:valAx>
        <c:axId val="114273280"/>
        <c:scaling>
          <c:orientation val="minMax"/>
          <c:max val="6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71744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85E-2"/>
                <c:y val="0.41055389088846023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124"/>
          <c:y val="2.4593727045637979E-2"/>
          <c:w val="0.86924781277340635"/>
          <c:h val="0.672383482326516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200595509.27000001</c:v>
                </c:pt>
                <c:pt idx="1">
                  <c:v>19913100</c:v>
                </c:pt>
                <c:pt idx="2">
                  <c:v>1886000</c:v>
                </c:pt>
                <c:pt idx="3">
                  <c:v>140835706</c:v>
                </c:pt>
                <c:pt idx="4">
                  <c:v>704874552.77999997</c:v>
                </c:pt>
                <c:pt idx="5">
                  <c:v>54874000</c:v>
                </c:pt>
                <c:pt idx="6">
                  <c:v>829765400</c:v>
                </c:pt>
                <c:pt idx="7">
                  <c:v>101186000</c:v>
                </c:pt>
                <c:pt idx="8">
                  <c:v>125610628.93000001</c:v>
                </c:pt>
                <c:pt idx="9">
                  <c:v>28234700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182376377.94999999</c:v>
                </c:pt>
                <c:pt idx="1">
                  <c:v>13427200</c:v>
                </c:pt>
                <c:pt idx="2">
                  <c:v>2058000</c:v>
                </c:pt>
                <c:pt idx="3">
                  <c:v>124142406.09</c:v>
                </c:pt>
                <c:pt idx="4">
                  <c:v>113621396.2</c:v>
                </c:pt>
                <c:pt idx="5">
                  <c:v>5860000</c:v>
                </c:pt>
                <c:pt idx="6">
                  <c:v>832509800</c:v>
                </c:pt>
                <c:pt idx="7">
                  <c:v>100597159.59</c:v>
                </c:pt>
                <c:pt idx="8">
                  <c:v>130874928.93000001</c:v>
                </c:pt>
                <c:pt idx="9">
                  <c:v>27844000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221486239.24000001</c:v>
                </c:pt>
                <c:pt idx="1">
                  <c:v>13427200</c:v>
                </c:pt>
                <c:pt idx="2">
                  <c:v>2130000</c:v>
                </c:pt>
                <c:pt idx="3">
                  <c:v>130012606</c:v>
                </c:pt>
                <c:pt idx="4">
                  <c:v>44894378</c:v>
                </c:pt>
                <c:pt idx="5">
                  <c:v>5860000</c:v>
                </c:pt>
                <c:pt idx="6">
                  <c:v>866657200</c:v>
                </c:pt>
                <c:pt idx="7">
                  <c:v>100597159.59</c:v>
                </c:pt>
                <c:pt idx="8">
                  <c:v>134857837.93000001</c:v>
                </c:pt>
                <c:pt idx="9">
                  <c:v>27844000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gapWidth val="54"/>
        <c:gapDepth val="58"/>
        <c:shape val="cylinder"/>
        <c:axId val="173496960"/>
        <c:axId val="173515136"/>
        <c:axId val="0"/>
      </c:bar3DChart>
      <c:catAx>
        <c:axId val="173496960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73515136"/>
        <c:crosses val="autoZero"/>
        <c:auto val="1"/>
        <c:lblAlgn val="ctr"/>
        <c:lblOffset val="100"/>
        <c:tickMarkSkip val="1"/>
      </c:catAx>
      <c:valAx>
        <c:axId val="173515136"/>
        <c:scaling>
          <c:orientation val="minMax"/>
          <c:max val="900000000"/>
          <c:min val="0"/>
        </c:scaling>
        <c:axPos val="l"/>
        <c:majorGridlines/>
        <c:numFmt formatCode="0.0" sourceLinked="1"/>
        <c:tickLblPos val="nextTo"/>
        <c:crossAx val="173496960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601"/>
          <c:h val="0.19663908777440012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муниципального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143" y="4688316"/>
            <a:ext cx="4720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 проекту бюджета Шалинского муниципального округа на 2025 год и плановый период 2026-2027 годы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03571" y="345879"/>
            <a:ext cx="3966745" cy="1774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назначены на 09.12.2024 г.</a:t>
            </a:r>
            <a:endParaRPr lang="ru-RU" b="1" i="1" dirty="0">
              <a:solidFill>
                <a:srgbClr val="2305B7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муниципального округа на 2025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207008"/>
            <a:ext cx="54729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бюджетной, налоговой и долговой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2025 год и плановый период 2026 и 2027 годов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определяют приоритеты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бюджетной и налоговой политики в среднесрочной перспективе и подходы, используемые при составлении проекта бюджета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(далее — местного бюджета) на 2025 год и плановый период 2026 и 2027 годов (далее - 2025-2027 годы).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177" y="3313713"/>
            <a:ext cx="84044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Основные направления бюджетной, налоговой и долговой политики Шалинского муниципального округа на 2025 - 2027 годы (далее основные направления) разработаны с учетом положений 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 (далее - Указ Президента Российской Федерации от 7 мая 2024 года № 309) и послания Президента Российской Федерации Федеральному Собранию Российской Федерации от 29.02.2024, Указа Губернатора Свердловской области от 10.10.2024 года № 454-УГ «Об утверждении основных направлений бюджетной и налоговой политики Свердловской области на 2025 год и плановый период 2026 и 2027 годов».</a:t>
            </a:r>
          </a:p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Основные направления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задач.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06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54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2025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156448"/>
            <a:ext cx="3162300" cy="25908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304" y="1188720"/>
            <a:ext cx="55283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учетом приоритетов налоговой политики Свердловской области основными ориентирами налоговой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среднесрочной перспективе является сохранение стабильной доходной базы местного бюджета, оказывающей непосредственное влияние на достижение приоритетов социально-экономического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28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Основными направлениями налоговой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2025 - 2027 годы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7200" y="3702424"/>
            <a:ext cx="8754752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продолжение реализации мероприятий по повышению доходного потенциала, направленных на увеличение собственных доходов местного бюджета, что будет способствовать устойчивому социально-экономическому развитию и повышению качества жизни населения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 этом особое внимание необходимо уделить мероприятиям, ориентированным на работу с неналоговыми платежами, в том числе по вовлечению в хозяйственный и налоговый оборот объектов недвижимого имущества;</a:t>
            </a:r>
          </a:p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совершенствование муниципальных правовых актов Шалинского муниципального округа с учетом изменений в налоговом законодательстве Российской Федерации, направленных на сохранение и развитие налогового потенциала муниципального образования;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2025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940" y="3671340"/>
            <a:ext cx="2892287" cy="245155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92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1364" y="1349727"/>
            <a:ext cx="88302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3. развитие системы мониторинга и оценки эффективности налоговых расходов Шалинского муниципального округа с соблюдением общих требований, установленных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постановлением Администрации Шалинского городского округа от 17 ноября 2020г. № 789 «Об утверждении Порядка формирования перечня налоговых расходов и оценки налоговых расходов Шалинского городского округа».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4. продолжение системной работы по взысканию задолженности по платежам в местный бюджет, пеней и штрафов в сроки, установленные регламентами реализации полномочий администратора доходов бюджета по взысканию дебиторской задолженности, в том числе за счет признания просроченной задолженности сомнительной или безнадежной к взысканию, что позволит повысить собираемость доходов местного бюджета.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8236" y="4117847"/>
            <a:ext cx="55633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Реализация вышеуказанных направлений налоговой политики Шалинского муниципального округа на 2025 - 2027 годы позволит обеспечить сбалансированность местного бюджета в целях полного финансирования расходных обязательств, направленных на устойчивое социально-экономическое положение Шалинского муниципального округа.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416" y="3255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Приоритетом бюджетной политики Шалинского муниципального округа является достижение национальных целей развития Российской Федерации, целей и задач социально-экономического развития Свердловской области и Шалинского муниципального округа.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Исходя из национальных целей развития Российской Федерации и с учетом целей и приоритетов социально-экономической политики Свердловской области основными направлениями бюджетной политики Шалинского муниципального округа на 2025-2027 годы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1. обеспечение сохранения населения, здоровья и благополучия людей, поддержка семьи;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2. обеспечение возможности для реализации потенциала каждого человека, развития его талантов, воспитания патриотичной и социально ответственной личности;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5153" y="3532094"/>
            <a:ext cx="624840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3. обеспечение создания комфортной и безопасной среды проживания граждан, экологического благополучия;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4. обеспечение устойчивого, динамичного роста экономики и технологического лидерства;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5. цифровая трансформация ключевых отраслей экономики, социальной сферы и муниципального управления.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условиях усиленного экономического и финансового давления со стороны недружественных государств бюджетная политика Шалинского муниципального округа на 2025-2027 годы должна быть ориентирована на обеспечение стабильных экономических условий и сохранение устойчивости бюджетной системы Свердловской области.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345" y="4017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Важно сохранить необходимый уровень финансового обеспечения расходов местного бюджета, формирующих качество жизни населения Шалинского муниципального округа, а также создать условия для устойчивого, динамичного и сбалансированного развития экономики Шалинского муниципального округа.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В целях ориентации приоритетов бюджетной политики Шалинского муниципального округа на 2025-2027 годы на достижение национальных целей развития Российской Федерации и структурные изменения в экономике необходимо продолжить работу, направленную на решение следующих задач: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1. эффективное использование бюджетных ресурсов для обеспечения динамичного развития экономики Шалинского муниципального округа, создания условий для обеспечения достижения национальных целей развития Российской Федерации, повышения уровня жизни населения и формирования благоприятных условий жизнедеятельности Шалинского муниципального округа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49656"/>
            <a:ext cx="624840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2. сохранение умеренного, консервативного подхода к планированию местного бюджета, формирование бюджетных параметров исходя из необходимости безусловного исполнения действующих расходных обязательств и осуществления взвешенного подхода к принятию новых расходных обязательств;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3. расстановка приоритетов в расходовании бюджетных средств, оптимизация и повышение эффективности бюджетных расходов, концентрация финансовых ресурсов на достижении целей и результатов региональных проектов, направленных на реализацию национальных проектов;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188" y="4026049"/>
            <a:ext cx="2682538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Включение в муниципальные программы показателей стратегических документов федерального и регионального уровней обеспечивает соответствие муниципальных программ приоритетам государственной и региональной политики, направленным на достижение национальных целей развития Российской Федерации;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5. повышение эффективности оказания муниципальных услуг, в том числе в рамках мероприятий по повышению качества финансового менеджмента муниципальных учреждений и оптимизация структуры бюджетной сети;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6. 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7. усиление контроля в сфере закупок, товаров, работ, услуг для обеспечения муниципальных нужд;</a:t>
            </a:r>
          </a:p>
          <a:p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85515"/>
            <a:ext cx="62484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8. ориентированность контрольной деятельности в финансово-бюджетной сфере на соблюдение принципов законности, целевого характера и эффективности бюджетных расходов при реализации национальных проектов;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9. обеспечение открытости бюджетного процесса и вовлечения в него граждан, проживающих на территории Шалинского муниципального округа, в том числе путем развития инициативных проектов и инициативного бюджетирования на территории Шалинского муниципального округа.</a:t>
            </a: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долговой политики Шалинского муниципального округа на 2025 - 2027 годы</a:t>
            </a:r>
            <a:endParaRPr lang="ru-RU" sz="24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318" y="1193202"/>
            <a:ext cx="2366682" cy="207891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989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5187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1641"/>
            <a:ext cx="68131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Долговая политика Шалинского муниципального округа заключается в реализации комплекса мер, направленных на обеспечение потребностей Шалинского муниципального округа в заемном финансировании, своевременном и полном исполнении обязательств по погашению и обслуживанию муниципального долга, минимизацию расходов на обслуживание муниципального долга, поддержание объема и структуры долговых обязательств Шалинского муниципального округа исключающих вероятность их неисполнения, минимизацию рисков невыполнения запланированных результатов вследствие влияния различных факторов.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4594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Основными направлениями долговой политики Шалинского муниципального округа в среднесрочной перспективе остаются:</a:t>
            </a:r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поддержание высокого качества бюджетного планирования в части муниципальных заимствований, реализация сдержанной долговой политики;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разумный подход при предоставлении муниципальных гарантий;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З) обеспечение равномерности при распределении платежей по исполнению и обслуживанию долговых обязательств для поддержания достаточной ликвидности местного бюджета;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4)соблюдение требований бюджетного законодательства Российской Федерации, установленных ограничений в части осуществления муниципальных заимствований и объема муниципального долга;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обеспечение всеобщей доступности, открытости и прозрачности информации о муниципальном долге и проводимой долговой политике путем размещения информации на официальном сайте Шалинского муниципального округа.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Результатом реализации вышеуказанных направлений долговой политики будет являться обеспечение и поддержание долгосрочной стабильности и устойчивости местного бюджета.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259" y="0"/>
            <a:ext cx="8830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031702"/>
          <a:ext cx="8776252" cy="5716649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15372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12 793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12715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11312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7766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13723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10 950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11622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6673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1843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9220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10472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6746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6244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130,1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2541,32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2585,89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2637,49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2690,28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2744,21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453,93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472,36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481,81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491,44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104,56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541" y="0"/>
            <a:ext cx="881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133145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534,15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544,88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555,79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566,91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578,25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977,04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996,58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1016,54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1036,87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1057,61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407,4*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468,7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487,4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453,4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374,2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 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7899,6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8097,1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8299,52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8507,01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8719,68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1145,9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1168,8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1192,21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1216,05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1240,37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22821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26701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28303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30002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31802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3741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41247,6*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46197,3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48507,2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50932,54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53479,32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1189,6*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1237,6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1262,4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1287,6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42,2*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16287*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9056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</a:t>
            </a:r>
            <a:r>
              <a:rPr lang="ru-RU" sz="1200" b="1" dirty="0" smtClean="0"/>
              <a:t>* </a:t>
            </a:r>
            <a:r>
              <a:rPr lang="ru-RU" sz="1200" i="1" dirty="0" smtClean="0"/>
              <a:t>По данным Управления Федеральной службы государственной статистики по Свердловской области</a:t>
            </a:r>
          </a:p>
          <a:p>
            <a:r>
              <a:rPr lang="ru-RU" sz="1200" i="1" dirty="0" smtClean="0"/>
              <a:t>          и Курганской области. База данных муниципальных образовании Свердловской области показатели,</a:t>
            </a:r>
          </a:p>
          <a:p>
            <a:r>
              <a:rPr lang="ru-RU" sz="1200" i="1" dirty="0" smtClean="0"/>
              <a:t>          характеризующие состояние экономики и социальной сферы муниципального образования</a:t>
            </a:r>
          </a:p>
          <a:p>
            <a:r>
              <a:rPr lang="ru-RU" sz="1200" i="1" dirty="0" smtClean="0"/>
              <a:t>  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2023 год.</a:t>
            </a:r>
            <a:endParaRPr lang="ru-RU" sz="1200" dirty="0" smtClean="0"/>
          </a:p>
          <a:p>
            <a:r>
              <a:rPr lang="ru-RU" sz="1200" i="1" dirty="0" smtClean="0"/>
              <a:t>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    2020 года, информация с сайта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95" y="4489305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проекта бюджета Шалинского муниципального округа на 2025 год и на плановый период 2026 и 2027 годы.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муниципального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муниципального округа на 2025-2027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2 208 559 597,07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2 208 559 597,07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1 557 507 368,76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1 557 507 368,76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1 596 287 920,85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1 596 287 920,85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2027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муниципального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1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2025-2027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2025-2027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4303"/>
            <a:ext cx="9143999" cy="596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муниципального округа по отраслям на 2025-2027 год,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 и плановом периоде 2026 и 2027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муниципального округа до 2030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1929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муниципального округа,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направленное на создание условий для повышения гражданской ответственности,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повышения уровня консолидации общества для устойчивого развития и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граждан,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муниципального округа, обеспечения безопасности до- </a:t>
            </a:r>
          </a:p>
          <a:p>
            <a:pPr marL="342900" indent="-34290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рожного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движения и комфортного передвижения автомобилистов и пешеходов по территории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муниципального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муниципального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муниципального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муниципального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округа до 2030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973 998 014,93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409 819 725,13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351 011 915,93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537"/>
            <a:ext cx="9144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2026 и 2027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76" y="3616009"/>
            <a:ext cx="884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округе. Формирование системы непрерывного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профессионального образования муниципальных служащих,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74009" y="2585236"/>
          <a:ext cx="5586761" cy="9563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муниципальном округе до 2030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180 000,00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муниципальном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1 926 400,00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869 400,00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869 400,00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 и плановом периоде 2026 и 2027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муниципального округа до 2030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муниципального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23025" y="2151528"/>
          <a:ext cx="6260902" cy="10709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568234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муниципальном округе до 2030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539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110 051 000,00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109 462 159,59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109 462 159,59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муниципального округа и Свердловской области; обеспечение доступности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качественных  образовательных услуг в сфере дополнительного образования; Создание                                    условий для сохранения здоровья и развития детей в Шалинском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муниципальном округе; создание материально-технических условий для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муниципального  округа до 2030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813 544 883,00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817 047 283,00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851 216 583,00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2026 и 2027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муниципального округа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муниципального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муниципального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муниципального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муниципального округа до 2030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20 000 000,00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505" y="188552"/>
            <a:ext cx="878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Общие сведения о Шалинском муниципальном округе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16 340 </a:t>
            </a:r>
            <a:r>
              <a:rPr lang="ru-RU" sz="1400" dirty="0" smtClean="0"/>
              <a:t>чел. *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4 852,20 км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101" y="120974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152" y="6248067"/>
            <a:ext cx="764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** Численность населения по результатам итогов Всероссийской переписи населения 2020 года, информация с сайта Федеральной службы государственной статистики.</a:t>
            </a:r>
            <a:endParaRPr lang="ru-RU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07107" y="1999130"/>
            <a:ext cx="1622612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Шалинский</a:t>
            </a:r>
            <a:r>
              <a:rPr lang="ru-RU" sz="1100" dirty="0" smtClean="0"/>
              <a:t> муниципальный округ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0"/>
            <a:ext cx="78519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sz="2000" i="1" dirty="0" smtClean="0">
                <a:latin typeface="Times New Roman"/>
                <a:ea typeface="Times New Roman"/>
              </a:rPr>
              <a:t>– </a:t>
            </a:r>
            <a:r>
              <a:rPr lang="ru-RU" sz="2000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575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93" y="1198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2026 года в сумме –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b="1" dirty="0" smtClean="0"/>
              <a:t>,00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–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2028 года в сумме  -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6468" y="2702829"/>
          <a:ext cx="4840777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28191"/>
                <a:gridCol w="1165412"/>
                <a:gridCol w="1260567"/>
                <a:gridCol w="686607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r>
                        <a:rPr lang="ru-RU" sz="1400" b="1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696 639,16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r>
                        <a:rPr lang="ru-RU" sz="1400" b="1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696 639,15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5091545" y="2920504"/>
          <a:ext cx="4208320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624"/>
                <a:gridCol w="963279"/>
                <a:gridCol w="919495"/>
                <a:gridCol w="831922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434264" y="4993782"/>
          <a:ext cx="6114980" cy="14484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742"/>
                <a:gridCol w="1511357"/>
                <a:gridCol w="1331876"/>
                <a:gridCol w="1128005"/>
              </a:tblGrid>
              <a:tr h="5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5696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Liberation Serif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муниципального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муниципального округа на очередной финансовый год и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проекта бюджета Шалинского муниципального округа «О бюджете Шалинского муниципального округа на 2025 год и плановый период 2026 и 2027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муниципального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2301</TotalTime>
  <Words>3974</Words>
  <Application>Microsoft Office PowerPoint</Application>
  <PresentationFormat>Экран (4:3)</PresentationFormat>
  <Paragraphs>681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329</cp:revision>
  <dcterms:created xsi:type="dcterms:W3CDTF">2013-11-19T05:52:05Z</dcterms:created>
  <dcterms:modified xsi:type="dcterms:W3CDTF">2024-12-12T07:44:38Z</dcterms:modified>
</cp:coreProperties>
</file>